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89" r:id="rId3"/>
    <p:sldId id="273" r:id="rId4"/>
    <p:sldId id="290" r:id="rId5"/>
    <p:sldId id="276" r:id="rId6"/>
    <p:sldId id="291" r:id="rId7"/>
    <p:sldId id="292" r:id="rId8"/>
    <p:sldId id="293" r:id="rId9"/>
    <p:sldId id="294" r:id="rId10"/>
    <p:sldId id="27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5921"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0DD3CB-29BD-4685-950D-11FAE33FE844}" type="datetimeFigureOut">
              <a:rPr lang="en-US" smtClean="0"/>
              <a:t>10/20/2019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6D3811-22FE-4876-A4BD-9FF962F0A199}" type="slidenum">
              <a:rPr lang="en-US" smtClean="0"/>
              <a:t>‹#›</a:t>
            </a:fld>
            <a:endParaRPr lang="en-US"/>
          </a:p>
        </p:txBody>
      </p:sp>
    </p:spTree>
    <p:extLst>
      <p:ext uri="{BB962C8B-B14F-4D97-AF65-F5344CB8AC3E}">
        <p14:creationId xmlns:p14="http://schemas.microsoft.com/office/powerpoint/2010/main" val="2494627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uses of the name “Ananias”:</a:t>
            </a:r>
          </a:p>
          <a:p>
            <a:r>
              <a:rPr lang="en-US" dirty="0"/>
              <a:t>     Acts 5 – The husband of Sapphira, attempted to deceive his fellow Christians about how much money he sold a piece of land for</a:t>
            </a:r>
          </a:p>
          <a:p>
            <a:r>
              <a:rPr lang="en-US" dirty="0"/>
              <a:t>     Acts 9 and 22 – The disciple in Damascus that brought instructions to Saul from God</a:t>
            </a:r>
          </a:p>
        </p:txBody>
      </p:sp>
      <p:sp>
        <p:nvSpPr>
          <p:cNvPr id="4" name="Slide Number Placeholder 3"/>
          <p:cNvSpPr>
            <a:spLocks noGrp="1"/>
          </p:cNvSpPr>
          <p:nvPr>
            <p:ph type="sldNum" sz="quarter" idx="5"/>
          </p:nvPr>
        </p:nvSpPr>
        <p:spPr/>
        <p:txBody>
          <a:bodyPr/>
          <a:lstStyle/>
          <a:p>
            <a:fld id="{7C6D3811-22FE-4876-A4BD-9FF962F0A199}" type="slidenum">
              <a:rPr lang="en-US" smtClean="0"/>
              <a:t>4</a:t>
            </a:fld>
            <a:endParaRPr lang="en-US"/>
          </a:p>
        </p:txBody>
      </p:sp>
    </p:spTree>
    <p:extLst>
      <p:ext uri="{BB962C8B-B14F-4D97-AF65-F5344CB8AC3E}">
        <p14:creationId xmlns:p14="http://schemas.microsoft.com/office/powerpoint/2010/main" val="211226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Chief priests and elders: Most likely Sadducees since they were the ones most adamant in the persecution of Paul at this time. See also Chapter 4.</a:t>
            </a:r>
          </a:p>
        </p:txBody>
      </p:sp>
      <p:sp>
        <p:nvSpPr>
          <p:cNvPr id="4" name="Slide Number Placeholder 3"/>
          <p:cNvSpPr>
            <a:spLocks noGrp="1"/>
          </p:cNvSpPr>
          <p:nvPr>
            <p:ph type="sldNum" sz="quarter" idx="5"/>
          </p:nvPr>
        </p:nvSpPr>
        <p:spPr/>
        <p:txBody>
          <a:bodyPr/>
          <a:lstStyle/>
          <a:p>
            <a:fld id="{7C6D3811-22FE-4876-A4BD-9FF962F0A199}" type="slidenum">
              <a:rPr lang="en-US" smtClean="0"/>
              <a:t>7</a:t>
            </a:fld>
            <a:endParaRPr lang="en-US"/>
          </a:p>
        </p:txBody>
      </p:sp>
    </p:spTree>
    <p:extLst>
      <p:ext uri="{BB962C8B-B14F-4D97-AF65-F5344CB8AC3E}">
        <p14:creationId xmlns:p14="http://schemas.microsoft.com/office/powerpoint/2010/main" val="1654631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Felix: The brother of Pallas, who was a favorite of Emperor Claudius. Placed in power as governor of Judea in about 52 and lasted until about 60.</a:t>
            </a:r>
          </a:p>
        </p:txBody>
      </p:sp>
      <p:sp>
        <p:nvSpPr>
          <p:cNvPr id="4" name="Slide Number Placeholder 3"/>
          <p:cNvSpPr>
            <a:spLocks noGrp="1"/>
          </p:cNvSpPr>
          <p:nvPr>
            <p:ph type="sldNum" sz="quarter" idx="5"/>
          </p:nvPr>
        </p:nvSpPr>
        <p:spPr/>
        <p:txBody>
          <a:bodyPr/>
          <a:lstStyle/>
          <a:p>
            <a:fld id="{7C6D3811-22FE-4876-A4BD-9FF962F0A199}" type="slidenum">
              <a:rPr lang="en-US" smtClean="0"/>
              <a:t>8</a:t>
            </a:fld>
            <a:endParaRPr lang="en-US"/>
          </a:p>
        </p:txBody>
      </p:sp>
    </p:spTree>
    <p:extLst>
      <p:ext uri="{BB962C8B-B14F-4D97-AF65-F5344CB8AC3E}">
        <p14:creationId xmlns:p14="http://schemas.microsoft.com/office/powerpoint/2010/main" val="1868245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Antipatris – Only mentioned this once in Scripture. Built by Herod the Great in the first century BC and named after his father, Antipater. Possibly Aphek, I Samuel 4:1-11 (the Ark is taken by the Philistines).</a:t>
            </a:r>
          </a:p>
          <a:p>
            <a:r>
              <a:rPr lang="en-US" dirty="0"/>
              <a:t>Caesarea – Built by Herod the great between about 22 BC – 10 BC and named after Caesar Augustus. In 6 AD, became the civil and military capital of the Judean Province. It was the official residence of Pontius Pilate, Felix, and Festus.</a:t>
            </a:r>
          </a:p>
          <a:p>
            <a:r>
              <a:rPr lang="en-US" dirty="0"/>
              <a:t>Cilicia – It contained 47 known cities and was important enough to be governed by a proconsul. Interestingly, one of its major export was the goats-hair cloth that was used to make tents.</a:t>
            </a:r>
          </a:p>
        </p:txBody>
      </p:sp>
      <p:sp>
        <p:nvSpPr>
          <p:cNvPr id="4" name="Slide Number Placeholder 3"/>
          <p:cNvSpPr>
            <a:spLocks noGrp="1"/>
          </p:cNvSpPr>
          <p:nvPr>
            <p:ph type="sldNum" sz="quarter" idx="5"/>
          </p:nvPr>
        </p:nvSpPr>
        <p:spPr/>
        <p:txBody>
          <a:bodyPr/>
          <a:lstStyle/>
          <a:p>
            <a:fld id="{7C6D3811-22FE-4876-A4BD-9FF962F0A199}" type="slidenum">
              <a:rPr lang="en-US" smtClean="0"/>
              <a:t>9</a:t>
            </a:fld>
            <a:endParaRPr lang="en-US"/>
          </a:p>
        </p:txBody>
      </p:sp>
    </p:spTree>
    <p:extLst>
      <p:ext uri="{BB962C8B-B14F-4D97-AF65-F5344CB8AC3E}">
        <p14:creationId xmlns:p14="http://schemas.microsoft.com/office/powerpoint/2010/main" val="4063202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914400"/>
            <a:ext cx="6705600" cy="762000"/>
          </a:xfrm>
        </p:spPr>
        <p:txBody>
          <a:bodyPr/>
          <a:lstStyle>
            <a:lvl1pPr algn="ctr">
              <a:defRPr>
                <a:solidFill>
                  <a:schemeClr val="bg1"/>
                </a:solidFill>
              </a:defRPr>
            </a:lvl1pPr>
          </a:lstStyle>
          <a:p>
            <a:r>
              <a:rPr lang="en-US"/>
              <a:t>Click to edit Master title style</a:t>
            </a:r>
            <a:endParaRPr lang="en-US" dirty="0"/>
          </a:p>
        </p:txBody>
      </p:sp>
      <p:sp>
        <p:nvSpPr>
          <p:cNvPr id="7171" name="Rectangle 3"/>
          <p:cNvSpPr>
            <a:spLocks noGrp="1" noChangeArrowheads="1"/>
          </p:cNvSpPr>
          <p:nvPr>
            <p:ph type="subTitle" idx="1"/>
          </p:nvPr>
        </p:nvSpPr>
        <p:spPr>
          <a:xfrm>
            <a:off x="2133600" y="2133600"/>
            <a:ext cx="4572000" cy="1295400"/>
          </a:xfrm>
        </p:spPr>
        <p:txBody>
          <a:bodyPr/>
          <a:lstStyle>
            <a:lvl1pPr marL="0" indent="0" algn="ctr">
              <a:buFontTx/>
              <a:buNone/>
              <a:defRPr/>
            </a:lvl1pPr>
          </a:lstStyle>
          <a:p>
            <a:r>
              <a:rPr lang="en-US"/>
              <a:t>Click to edit Master subtitle style</a:t>
            </a:r>
            <a:endParaRPr lang="en-US" dirty="0"/>
          </a:p>
        </p:txBody>
      </p:sp>
      <p:sp>
        <p:nvSpPr>
          <p:cNvPr id="7172" name="Rectangle 4"/>
          <p:cNvSpPr>
            <a:spLocks noGrp="1" noChangeArrowheads="1"/>
          </p:cNvSpPr>
          <p:nvPr>
            <p:ph type="dt" sz="half" idx="2"/>
          </p:nvPr>
        </p:nvSpPr>
        <p:spPr/>
        <p:txBody>
          <a:bodyPr/>
          <a:lstStyle>
            <a:lvl1pPr>
              <a:defRPr/>
            </a:lvl1pPr>
          </a:lstStyle>
          <a:p>
            <a:endParaRPr lang="en-US">
              <a:solidFill>
                <a:prstClr val="black"/>
              </a:solidFill>
            </a:endParaRPr>
          </a:p>
        </p:txBody>
      </p:sp>
      <p:sp>
        <p:nvSpPr>
          <p:cNvPr id="7173" name="Rectangle 5"/>
          <p:cNvSpPr>
            <a:spLocks noGrp="1" noChangeArrowheads="1"/>
          </p:cNvSpPr>
          <p:nvPr>
            <p:ph type="ftr" sz="quarter" idx="3"/>
          </p:nvPr>
        </p:nvSpPr>
        <p:spPr/>
        <p:txBody>
          <a:bodyPr/>
          <a:lstStyle>
            <a:lvl1pPr>
              <a:defRPr/>
            </a:lvl1pPr>
          </a:lstStyle>
          <a:p>
            <a:endParaRPr lang="en-US">
              <a:solidFill>
                <a:prstClr val="black"/>
              </a:solidFill>
            </a:endParaRPr>
          </a:p>
        </p:txBody>
      </p:sp>
      <p:sp>
        <p:nvSpPr>
          <p:cNvPr id="7174" name="Rectangle 6"/>
          <p:cNvSpPr>
            <a:spLocks noGrp="1" noChangeArrowheads="1"/>
          </p:cNvSpPr>
          <p:nvPr>
            <p:ph type="sldNum" sz="quarter" idx="4"/>
          </p:nvPr>
        </p:nvSpPr>
        <p:spPr/>
        <p:txBody>
          <a:bodyPr/>
          <a:lstStyle>
            <a:lvl1pPr>
              <a:defRPr/>
            </a:lvl1pPr>
          </a:lstStyle>
          <a:p>
            <a:fld id="{9314EB63-592D-4CC1-B86E-0A99927D49A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16F32047-2E9B-4600-8808-46EAC460680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838200"/>
            <a:ext cx="161925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838200"/>
            <a:ext cx="470535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365A4D7F-B521-4D3E-8C22-FF8E52C1A09D}"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921AED0-4BA6-4707-9ED7-AA19E989D736}" type="datetimeFigureOut">
              <a:rPr lang="en-US" smtClean="0"/>
              <a:pPr/>
              <a:t>10/20/2019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5BC5CD8-56E6-4F69-BE5F-06AFC04EDEF4}" type="slidenum">
              <a:rPr lang="en-US" smtClean="0"/>
              <a:pPr/>
              <a:t>‹#›</a:t>
            </a:fld>
            <a:endParaRPr lang="en-US"/>
          </a:p>
        </p:txBody>
      </p:sp>
    </p:spTree>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C5CD8-56E6-4F69-BE5F-06AFC04EDEF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C5CD8-56E6-4F69-BE5F-06AFC04EDEF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C5CD8-56E6-4F69-BE5F-06AFC04EDEF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C5CD8-56E6-4F69-BE5F-06AFC04EDEF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C5CD8-56E6-4F69-BE5F-06AFC04EDEF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C5CD8-56E6-4F69-BE5F-06AFC04EDEF4}" type="slidenum">
              <a:rPr lang="en-US" smtClean="0"/>
              <a:pPr/>
              <a:t>‹#›</a:t>
            </a:fld>
            <a:endParaRPr lang="en-US"/>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921AED0-4BA6-4707-9ED7-AA19E989D736}"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C5CD8-56E6-4F69-BE5F-06AFC04EDEF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50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07D312EB-5884-4B16-ACF5-E849977E103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921AED0-4BA6-4707-9ED7-AA19E989D736}" type="datetimeFigureOut">
              <a:rPr lang="en-US" smtClean="0"/>
              <a:pPr/>
              <a:t>10/20/2019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5BC5CD8-56E6-4F69-BE5F-06AFC04EDEF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C5CD8-56E6-4F69-BE5F-06AFC04EDEF4}" type="slidenum">
              <a:rPr lang="en-US" smtClean="0"/>
              <a:pPr/>
              <a:t>‹#›</a:t>
            </a:fld>
            <a:endParaRPr lang="en-US"/>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921AED0-4BA6-4707-9ED7-AA19E989D736}"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C5CD8-56E6-4F69-BE5F-06AFC04EDEF4}" type="slidenum">
              <a:rPr lang="en-US" smtClean="0"/>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57399" y="4406900"/>
            <a:ext cx="643731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057400" y="2906713"/>
            <a:ext cx="643731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F772C1D9-5F38-4CCC-BBFD-F5DDB724FC62}"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52600" y="1600200"/>
            <a:ext cx="2819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2819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332D05A8-5AEB-4F01-B258-E84EB2F2166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prstClr val="black"/>
              </a:solidFill>
            </a:endParaRPr>
          </a:p>
        </p:txBody>
      </p:sp>
      <p:sp>
        <p:nvSpPr>
          <p:cNvPr id="8" name="Footer Placeholder 7"/>
          <p:cNvSpPr>
            <a:spLocks noGrp="1"/>
          </p:cNvSpPr>
          <p:nvPr>
            <p:ph type="ftr" sz="quarter" idx="11"/>
          </p:nvPr>
        </p:nvSpPr>
        <p:spPr/>
        <p:txBody>
          <a:bodyPr/>
          <a:lstStyle>
            <a:lvl1pPr>
              <a:defRPr/>
            </a:lvl1pPr>
          </a:lstStyle>
          <a:p>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fld id="{78603554-ADE1-4497-94C2-BD667869E7D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prstClr val="black"/>
              </a:solidFill>
            </a:endParaRPr>
          </a:p>
        </p:txBody>
      </p:sp>
      <p:sp>
        <p:nvSpPr>
          <p:cNvPr id="4" name="Footer Placeholder 3"/>
          <p:cNvSpPr>
            <a:spLocks noGrp="1"/>
          </p:cNvSpPr>
          <p:nvPr>
            <p:ph type="ftr" sz="quarter" idx="11"/>
          </p:nvPr>
        </p:nvSpPr>
        <p:spPr/>
        <p:txBody>
          <a:bodyPr/>
          <a:lstStyle>
            <a:lvl1pPr>
              <a:defRPr/>
            </a:lvl1pPr>
          </a:lstStyle>
          <a:p>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fld id="{53BFDE90-92BA-4B3E-B555-2407920BA125}"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prstClr val="black"/>
              </a:solidFill>
            </a:endParaRPr>
          </a:p>
        </p:txBody>
      </p:sp>
      <p:sp>
        <p:nvSpPr>
          <p:cNvPr id="3" name="Footer Placeholder 2"/>
          <p:cNvSpPr>
            <a:spLocks noGrp="1"/>
          </p:cNvSpPr>
          <p:nvPr>
            <p:ph type="ftr" sz="quarter" idx="11"/>
          </p:nvPr>
        </p:nvSpPr>
        <p:spPr/>
        <p:txBody>
          <a:bodyPr/>
          <a:lstStyle>
            <a:lvl1pPr>
              <a:defRPr/>
            </a:lvl1pPr>
          </a:lstStyle>
          <a:p>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fld id="{01DA8244-66E8-4EA1-BD01-EEE08D6601C9}"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273050"/>
            <a:ext cx="274320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62400" y="273050"/>
            <a:ext cx="4724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1435100"/>
            <a:ext cx="27432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597E4054-D6F8-4BE2-81FE-6EBBD7FDF2F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4800600"/>
            <a:ext cx="5221288"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57400" y="838199"/>
            <a:ext cx="5221288" cy="3889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057400" y="5367338"/>
            <a:ext cx="522128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A4B61D3D-ABD3-4D13-81F1-6CFFC237D590}"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838200"/>
            <a:ext cx="6248400" cy="579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1752600" y="1600200"/>
            <a:ext cx="57912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fontAlgn="base">
              <a:spcBef>
                <a:spcPct val="0"/>
              </a:spcBef>
              <a:spcAft>
                <a:spcPct val="0"/>
              </a:spcAft>
            </a:pPr>
            <a:endParaRPr lang="en-US">
              <a:solidFill>
                <a:prstClr val="black"/>
              </a:solidFill>
              <a:latin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ctr" fontAlgn="base">
              <a:spcBef>
                <a:spcPct val="0"/>
              </a:spcBef>
              <a:spcAft>
                <a:spcPct val="0"/>
              </a:spcAft>
            </a:pPr>
            <a:endParaRPr lang="en-US">
              <a:solidFill>
                <a:prstClr val="black"/>
              </a:solidFill>
              <a:latin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2B993406-65C4-4D22-BD95-804FD5C566B8}" type="slidenum">
              <a:rPr lang="en-US">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ftr="0" dt="0"/>
  <p:txStyles>
    <p:titleStyle>
      <a:lvl1pPr algn="l" rtl="0" eaLnBrk="1" fontAlgn="base" hangingPunct="1">
        <a:spcBef>
          <a:spcPct val="0"/>
        </a:spcBef>
        <a:spcAft>
          <a:spcPct val="0"/>
        </a:spcAft>
        <a:defRPr sz="3600" b="1" i="1">
          <a:solidFill>
            <a:schemeClr val="accent1">
              <a:lumMod val="50000"/>
            </a:schemeClr>
          </a:solidFill>
          <a:latin typeface="+mj-lt"/>
          <a:ea typeface="+mj-ea"/>
          <a:cs typeface="+mj-cs"/>
        </a:defRPr>
      </a:lvl1pPr>
      <a:lvl2pPr algn="l" rtl="0" eaLnBrk="1" fontAlgn="base" hangingPunct="1">
        <a:spcBef>
          <a:spcPct val="0"/>
        </a:spcBef>
        <a:spcAft>
          <a:spcPct val="0"/>
        </a:spcAft>
        <a:defRPr sz="3600" b="1" i="1">
          <a:solidFill>
            <a:schemeClr val="accent2"/>
          </a:solidFill>
          <a:latin typeface="Times New Roman" pitchFamily="18" charset="0"/>
        </a:defRPr>
      </a:lvl2pPr>
      <a:lvl3pPr algn="l" rtl="0" eaLnBrk="1" fontAlgn="base" hangingPunct="1">
        <a:spcBef>
          <a:spcPct val="0"/>
        </a:spcBef>
        <a:spcAft>
          <a:spcPct val="0"/>
        </a:spcAft>
        <a:defRPr sz="3600" b="1" i="1">
          <a:solidFill>
            <a:schemeClr val="accent2"/>
          </a:solidFill>
          <a:latin typeface="Times New Roman" pitchFamily="18" charset="0"/>
        </a:defRPr>
      </a:lvl3pPr>
      <a:lvl4pPr algn="l" rtl="0" eaLnBrk="1" fontAlgn="base" hangingPunct="1">
        <a:spcBef>
          <a:spcPct val="0"/>
        </a:spcBef>
        <a:spcAft>
          <a:spcPct val="0"/>
        </a:spcAft>
        <a:defRPr sz="3600" b="1" i="1">
          <a:solidFill>
            <a:schemeClr val="accent2"/>
          </a:solidFill>
          <a:latin typeface="Times New Roman" pitchFamily="18" charset="0"/>
        </a:defRPr>
      </a:lvl4pPr>
      <a:lvl5pPr algn="l" rtl="0" eaLnBrk="1" fontAlgn="base" hangingPunct="1">
        <a:spcBef>
          <a:spcPct val="0"/>
        </a:spcBef>
        <a:spcAft>
          <a:spcPct val="0"/>
        </a:spcAft>
        <a:defRPr sz="3600" b="1" i="1">
          <a:solidFill>
            <a:schemeClr val="accent2"/>
          </a:solidFill>
          <a:latin typeface="Times New Roman" pitchFamily="18" charset="0"/>
        </a:defRPr>
      </a:lvl5pPr>
      <a:lvl6pPr marL="457200" algn="l" rtl="0" eaLnBrk="1" fontAlgn="base" hangingPunct="1">
        <a:spcBef>
          <a:spcPct val="0"/>
        </a:spcBef>
        <a:spcAft>
          <a:spcPct val="0"/>
        </a:spcAft>
        <a:defRPr sz="3600" b="1" i="1">
          <a:solidFill>
            <a:schemeClr val="accent2"/>
          </a:solidFill>
          <a:latin typeface="Times New Roman" pitchFamily="18" charset="0"/>
        </a:defRPr>
      </a:lvl6pPr>
      <a:lvl7pPr marL="914400" algn="l" rtl="0" eaLnBrk="1" fontAlgn="base" hangingPunct="1">
        <a:spcBef>
          <a:spcPct val="0"/>
        </a:spcBef>
        <a:spcAft>
          <a:spcPct val="0"/>
        </a:spcAft>
        <a:defRPr sz="3600" b="1" i="1">
          <a:solidFill>
            <a:schemeClr val="accent2"/>
          </a:solidFill>
          <a:latin typeface="Times New Roman" pitchFamily="18" charset="0"/>
        </a:defRPr>
      </a:lvl7pPr>
      <a:lvl8pPr marL="1371600" algn="l" rtl="0" eaLnBrk="1" fontAlgn="base" hangingPunct="1">
        <a:spcBef>
          <a:spcPct val="0"/>
        </a:spcBef>
        <a:spcAft>
          <a:spcPct val="0"/>
        </a:spcAft>
        <a:defRPr sz="3600" b="1" i="1">
          <a:solidFill>
            <a:schemeClr val="accent2"/>
          </a:solidFill>
          <a:latin typeface="Times New Roman" pitchFamily="18" charset="0"/>
        </a:defRPr>
      </a:lvl8pPr>
      <a:lvl9pPr marL="1828800" algn="l" rtl="0" eaLnBrk="1" fontAlgn="base" hangingPunct="1">
        <a:spcBef>
          <a:spcPct val="0"/>
        </a:spcBef>
        <a:spcAft>
          <a:spcPct val="0"/>
        </a:spcAft>
        <a:defRPr sz="3600" b="1" i="1">
          <a:solidFill>
            <a:schemeClr val="accent2"/>
          </a:solidFill>
          <a:latin typeface="Times New Roman" pitchFamily="18" charset="0"/>
        </a:defRPr>
      </a:lvl9pPr>
    </p:titleStyle>
    <p:bodyStyle>
      <a:lvl1pPr marL="342900" indent="-342900" algn="l" rtl="0" eaLnBrk="1" fontAlgn="base" hangingPunct="1">
        <a:spcBef>
          <a:spcPct val="20000"/>
        </a:spcBef>
        <a:spcAft>
          <a:spcPct val="0"/>
        </a:spcAft>
        <a:buChar char="•"/>
        <a:defRPr sz="2400" i="1">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har char="–"/>
        <a:defRPr sz="2000" i="1">
          <a:solidFill>
            <a:schemeClr val="accent1">
              <a:lumMod val="50000"/>
            </a:schemeClr>
          </a:solidFill>
          <a:latin typeface="+mn-lt"/>
        </a:defRPr>
      </a:lvl2pPr>
      <a:lvl3pPr marL="1143000" indent="-228600" algn="l" rtl="0" eaLnBrk="1" fontAlgn="base" hangingPunct="1">
        <a:spcBef>
          <a:spcPct val="20000"/>
        </a:spcBef>
        <a:spcAft>
          <a:spcPct val="0"/>
        </a:spcAft>
        <a:buChar char="•"/>
        <a:defRPr i="1">
          <a:solidFill>
            <a:schemeClr val="accent1">
              <a:lumMod val="50000"/>
            </a:schemeClr>
          </a:solidFill>
          <a:latin typeface="+mn-lt"/>
        </a:defRPr>
      </a:lvl3pPr>
      <a:lvl4pPr marL="1600200" indent="-228600" algn="l" rtl="0" eaLnBrk="1" fontAlgn="base" hangingPunct="1">
        <a:spcBef>
          <a:spcPct val="20000"/>
        </a:spcBef>
        <a:spcAft>
          <a:spcPct val="0"/>
        </a:spcAft>
        <a:buChar char="–"/>
        <a:defRPr sz="1600" i="1">
          <a:solidFill>
            <a:schemeClr val="accent1">
              <a:lumMod val="50000"/>
            </a:schemeClr>
          </a:solidFill>
          <a:latin typeface="+mn-lt"/>
        </a:defRPr>
      </a:lvl4pPr>
      <a:lvl5pPr marL="2057400" indent="-228600" algn="l" rtl="0" eaLnBrk="1" fontAlgn="base" hangingPunct="1">
        <a:spcBef>
          <a:spcPct val="20000"/>
        </a:spcBef>
        <a:spcAft>
          <a:spcPct val="0"/>
        </a:spcAft>
        <a:buChar char="»"/>
        <a:defRPr sz="1600" i="1">
          <a:solidFill>
            <a:schemeClr val="accent1">
              <a:lumMod val="50000"/>
            </a:schemeClr>
          </a:solidFill>
          <a:latin typeface="+mn-lt"/>
        </a:defRPr>
      </a:lvl5pPr>
      <a:lvl6pPr marL="2514600" indent="-228600" algn="l" rtl="0" eaLnBrk="1" fontAlgn="base" hangingPunct="1">
        <a:spcBef>
          <a:spcPct val="20000"/>
        </a:spcBef>
        <a:spcAft>
          <a:spcPct val="0"/>
        </a:spcAft>
        <a:buChar char="»"/>
        <a:defRPr sz="1600" i="1">
          <a:solidFill>
            <a:schemeClr val="accent2"/>
          </a:solidFill>
          <a:latin typeface="+mn-lt"/>
        </a:defRPr>
      </a:lvl6pPr>
      <a:lvl7pPr marL="2971800" indent="-228600" algn="l" rtl="0" eaLnBrk="1" fontAlgn="base" hangingPunct="1">
        <a:spcBef>
          <a:spcPct val="20000"/>
        </a:spcBef>
        <a:spcAft>
          <a:spcPct val="0"/>
        </a:spcAft>
        <a:buChar char="»"/>
        <a:defRPr sz="1600" i="1">
          <a:solidFill>
            <a:schemeClr val="accent2"/>
          </a:solidFill>
          <a:latin typeface="+mn-lt"/>
        </a:defRPr>
      </a:lvl7pPr>
      <a:lvl8pPr marL="3429000" indent="-228600" algn="l" rtl="0" eaLnBrk="1" fontAlgn="base" hangingPunct="1">
        <a:spcBef>
          <a:spcPct val="20000"/>
        </a:spcBef>
        <a:spcAft>
          <a:spcPct val="0"/>
        </a:spcAft>
        <a:buChar char="»"/>
        <a:defRPr sz="1600" i="1">
          <a:solidFill>
            <a:schemeClr val="accent2"/>
          </a:solidFill>
          <a:latin typeface="+mn-lt"/>
        </a:defRPr>
      </a:lvl8pPr>
      <a:lvl9pPr marL="3886200" indent="-228600" algn="l" rtl="0" eaLnBrk="1" fontAlgn="base" hangingPunct="1">
        <a:spcBef>
          <a:spcPct val="20000"/>
        </a:spcBef>
        <a:spcAft>
          <a:spcPct val="0"/>
        </a:spcAft>
        <a:buChar char="»"/>
        <a:defRPr sz="1600" i="1">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921AED0-4BA6-4707-9ED7-AA19E989D736}" type="datetimeFigureOut">
              <a:rPr lang="en-US" smtClean="0"/>
              <a:pPr/>
              <a:t>10/20/2019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5BC5CD8-56E6-4F69-BE5F-06AFC04EDE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thruBlk="1"/>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71600" y="922494"/>
            <a:ext cx="5791200" cy="646331"/>
          </a:xfrm>
        </p:spPr>
        <p:txBody>
          <a:bodyPr wrap="square">
            <a:spAutoFit/>
          </a:bodyPr>
          <a:lstStyle/>
          <a:p>
            <a:r>
              <a:rPr lang="en-US" dirty="0">
                <a:solidFill>
                  <a:schemeClr val="tx1"/>
                </a:solidFill>
                <a:latin typeface="Georgia" pitchFamily="18" charset="0"/>
              </a:rPr>
              <a:t>The Acts of the Apostles</a:t>
            </a:r>
          </a:p>
        </p:txBody>
      </p:sp>
      <p:sp>
        <p:nvSpPr>
          <p:cNvPr id="9219" name="Rectangle 3"/>
          <p:cNvSpPr>
            <a:spLocks noGrp="1" noChangeArrowheads="1"/>
          </p:cNvSpPr>
          <p:nvPr>
            <p:ph type="body" idx="1"/>
          </p:nvPr>
        </p:nvSpPr>
        <p:spPr>
          <a:xfrm>
            <a:off x="533400" y="1483007"/>
            <a:ext cx="7467600" cy="1717393"/>
          </a:xfrm>
        </p:spPr>
        <p:txBody>
          <a:bodyPr wrap="square">
            <a:spAutoFit/>
          </a:bodyPr>
          <a:lstStyle/>
          <a:p>
            <a:pPr marL="0" indent="0" algn="ctr">
              <a:buNone/>
            </a:pPr>
            <a:r>
              <a:rPr lang="en-US" sz="3600" b="1" dirty="0">
                <a:solidFill>
                  <a:schemeClr val="tx1"/>
                </a:solidFill>
                <a:latin typeface="Georgia" pitchFamily="18" charset="0"/>
              </a:rPr>
              <a:t>Acts 23 – Paul’s Second Defense In Jerusalem</a:t>
            </a:r>
          </a:p>
          <a:p>
            <a:pPr marL="0" indent="0" algn="ctr">
              <a:buNone/>
            </a:pPr>
            <a:r>
              <a:rPr lang="en-US" sz="2800" b="1" dirty="0">
                <a:solidFill>
                  <a:schemeClr val="tx1"/>
                </a:solidFill>
                <a:latin typeface="Georgia" pitchFamily="18" charset="0"/>
              </a:rPr>
              <a:t>(Before the Sanhedrin Council)</a:t>
            </a:r>
          </a:p>
        </p:txBody>
      </p:sp>
      <p:sp>
        <p:nvSpPr>
          <p:cNvPr id="6" name="Slide Number Placeholder 5"/>
          <p:cNvSpPr>
            <a:spLocks noGrp="1"/>
          </p:cNvSpPr>
          <p:nvPr>
            <p:ph type="sldNum" sz="quarter" idx="12"/>
          </p:nvPr>
        </p:nvSpPr>
        <p:spPr>
          <a:xfrm>
            <a:off x="8534400" y="6553200"/>
            <a:ext cx="457200" cy="30480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312EB-5884-4B16-ACF5-E849977E103E}" type="slidenum">
              <a:rPr kumimoji="0" lang="en-US" sz="1200" b="0" i="0" u="none" strike="noStrike" kern="1200" cap="none" spc="0" normalizeH="0" baseline="0" noProof="0" smtClean="0">
                <a:ln>
                  <a:noFill/>
                </a:ln>
                <a:solidFill>
                  <a:prstClr val="black"/>
                </a:solidFill>
                <a:effectLst/>
                <a:uLnTx/>
                <a:uFillTx/>
                <a:latin typeface="Georg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Georgia" pitchFamily="18" charset="0"/>
              <a:ea typeface="+mn-ea"/>
              <a:cs typeface="+mn-cs"/>
            </a:endParaRPr>
          </a:p>
        </p:txBody>
      </p:sp>
      <p:sp>
        <p:nvSpPr>
          <p:cNvPr id="8" name="Rectangle 7"/>
          <p:cNvSpPr/>
          <p:nvPr/>
        </p:nvSpPr>
        <p:spPr>
          <a:xfrm>
            <a:off x="2522080" y="5054025"/>
            <a:ext cx="5117106" cy="584775"/>
          </a:xfrm>
          <a:prstGeom prst="rect">
            <a:avLst/>
          </a:prstGeom>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pitchFamily="18" charset="0"/>
                <a:ea typeface="+mn-ea"/>
                <a:cs typeface="+mn-cs"/>
              </a:rPr>
              <a:t>Sunday – June 16, 2019</a:t>
            </a:r>
            <a:endParaRPr kumimoji="0" lang="en-US" sz="3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95783138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8313"/>
          </a:xfrm>
        </p:spPr>
        <p:txBody>
          <a:bodyPr>
            <a:spAutoFit/>
          </a:bodyPr>
          <a:lstStyle/>
          <a:p>
            <a:pPr marL="0" indent="0">
              <a:spcBef>
                <a:spcPts val="0"/>
              </a:spcBef>
              <a:buNone/>
            </a:pPr>
            <a:r>
              <a:rPr lang="en-US" b="1" dirty="0"/>
              <a:t>SUMMARIZE:</a:t>
            </a:r>
          </a:p>
          <a:p>
            <a:pPr marL="0" indent="0">
              <a:spcBef>
                <a:spcPts val="0"/>
              </a:spcBef>
              <a:buNone/>
            </a:pPr>
            <a:r>
              <a:rPr lang="en-US" dirty="0"/>
              <a:t>23:1-10:</a:t>
            </a:r>
          </a:p>
          <a:p>
            <a:pPr marL="0" indent="0">
              <a:spcBef>
                <a:spcPts val="0"/>
              </a:spcBef>
              <a:buNone/>
            </a:pPr>
            <a:r>
              <a:rPr lang="en-US" dirty="0">
                <a:highlight>
                  <a:srgbClr val="FFFF00"/>
                </a:highlight>
              </a:rPr>
              <a:t>Paul’s appearance and defense before the Sanhedrin</a:t>
            </a:r>
          </a:p>
          <a:p>
            <a:pPr marL="0" indent="0">
              <a:spcBef>
                <a:spcPts val="0"/>
              </a:spcBef>
              <a:buNone/>
            </a:pPr>
            <a:r>
              <a:rPr lang="en-US" dirty="0"/>
              <a:t>23:11:</a:t>
            </a:r>
          </a:p>
          <a:p>
            <a:pPr marL="0" indent="0">
              <a:spcBef>
                <a:spcPts val="0"/>
              </a:spcBef>
              <a:buNone/>
            </a:pPr>
            <a:r>
              <a:rPr lang="en-US" dirty="0">
                <a:highlight>
                  <a:srgbClr val="FFFF00"/>
                </a:highlight>
              </a:rPr>
              <a:t>Jesus appears before Paul and assures him that he will go to Rome to preach the gospel</a:t>
            </a:r>
          </a:p>
          <a:p>
            <a:pPr marL="0" indent="0">
              <a:spcBef>
                <a:spcPts val="0"/>
              </a:spcBef>
              <a:buNone/>
            </a:pPr>
            <a:r>
              <a:rPr lang="en-US" dirty="0"/>
              <a:t>23:12-24:</a:t>
            </a:r>
          </a:p>
          <a:p>
            <a:pPr marL="0" indent="0">
              <a:spcBef>
                <a:spcPts val="0"/>
              </a:spcBef>
              <a:buNone/>
            </a:pPr>
            <a:r>
              <a:rPr lang="en-US" dirty="0">
                <a:highlight>
                  <a:srgbClr val="FFFF00"/>
                </a:highlight>
              </a:rPr>
              <a:t>The Jews plot to kill Paul, the plan is discovered and communicated to Paul, Claudius Lysias is informed, and he makes plans to send Paul to safety</a:t>
            </a:r>
            <a:endParaRPr lang="en-US" dirty="0"/>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slide(fromBottom)">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slide(fromBottom)">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3831818"/>
          </a:xfrm>
        </p:spPr>
        <p:txBody>
          <a:bodyPr>
            <a:spAutoFit/>
          </a:bodyPr>
          <a:lstStyle/>
          <a:p>
            <a:pPr marL="0" indent="0">
              <a:spcBef>
                <a:spcPts val="0"/>
              </a:spcBef>
              <a:buNone/>
            </a:pPr>
            <a:r>
              <a:rPr lang="en-US" b="1" dirty="0"/>
              <a:t>SUMMARIZE:</a:t>
            </a:r>
          </a:p>
          <a:p>
            <a:pPr marL="0" indent="0">
              <a:spcBef>
                <a:spcPts val="0"/>
              </a:spcBef>
              <a:buNone/>
            </a:pPr>
            <a:r>
              <a:rPr lang="en-US" dirty="0"/>
              <a:t>23:25-30:</a:t>
            </a:r>
          </a:p>
          <a:p>
            <a:pPr marL="0" indent="0">
              <a:spcBef>
                <a:spcPts val="0"/>
              </a:spcBef>
              <a:buNone/>
            </a:pPr>
            <a:r>
              <a:rPr lang="en-US" dirty="0">
                <a:highlight>
                  <a:srgbClr val="FFFF00"/>
                </a:highlight>
              </a:rPr>
              <a:t>Claudius Lysias writes a letter to the governor, Felix, informing him of the reasons for sending Paul to Felix</a:t>
            </a:r>
          </a:p>
          <a:p>
            <a:pPr marL="0" indent="0">
              <a:spcBef>
                <a:spcPts val="0"/>
              </a:spcBef>
              <a:buNone/>
            </a:pPr>
            <a:r>
              <a:rPr lang="en-US" dirty="0"/>
              <a:t>23:31-35:</a:t>
            </a:r>
          </a:p>
          <a:p>
            <a:pPr marL="0" indent="0">
              <a:spcBef>
                <a:spcPts val="0"/>
              </a:spcBef>
              <a:buNone/>
            </a:pPr>
            <a:r>
              <a:rPr lang="en-US" dirty="0">
                <a:highlight>
                  <a:srgbClr val="FFFF00"/>
                </a:highlight>
              </a:rPr>
              <a:t>The soldiers escort Paul to Caesarea, turn him over to the custody of Felix, and Felix keeps him in Herod’s palace</a:t>
            </a:r>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extLst>
      <p:ext uri="{BB962C8B-B14F-4D97-AF65-F5344CB8AC3E}">
        <p14:creationId xmlns:p14="http://schemas.microsoft.com/office/powerpoint/2010/main" val="335010289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247317"/>
          </a:xfrm>
        </p:spPr>
        <p:txBody>
          <a:bodyPr>
            <a:spAutoFit/>
          </a:bodyPr>
          <a:lstStyle/>
          <a:p>
            <a:pPr marL="0" indent="0">
              <a:spcBef>
                <a:spcPts val="0"/>
              </a:spcBef>
              <a:buNone/>
            </a:pPr>
            <a:r>
              <a:rPr lang="en-US" b="1" dirty="0"/>
              <a:t>PEOPLE:</a:t>
            </a:r>
          </a:p>
          <a:p>
            <a:pPr marL="0" indent="0">
              <a:spcBef>
                <a:spcPts val="0"/>
              </a:spcBef>
              <a:buNone/>
            </a:pPr>
            <a:r>
              <a:rPr lang="en-US" dirty="0"/>
              <a:t>Paul:</a:t>
            </a:r>
          </a:p>
          <a:p>
            <a:pPr marL="0" indent="0">
              <a:spcBef>
                <a:spcPts val="0"/>
              </a:spcBef>
              <a:buNone/>
            </a:pPr>
            <a:r>
              <a:rPr lang="en-US" dirty="0">
                <a:highlight>
                  <a:srgbClr val="FFFF00"/>
                </a:highlight>
              </a:rPr>
              <a:t>The apostle who is taken before the Sanhedrin to defend himself</a:t>
            </a:r>
          </a:p>
          <a:p>
            <a:pPr marL="0" indent="0">
              <a:spcBef>
                <a:spcPts val="0"/>
              </a:spcBef>
              <a:buNone/>
            </a:pPr>
            <a:r>
              <a:rPr lang="en-US" dirty="0"/>
              <a:t>Ananias:</a:t>
            </a:r>
          </a:p>
          <a:p>
            <a:pPr marL="0" indent="0">
              <a:spcBef>
                <a:spcPts val="0"/>
              </a:spcBef>
              <a:buNone/>
            </a:pPr>
            <a:r>
              <a:rPr lang="en-US" dirty="0">
                <a:highlight>
                  <a:srgbClr val="FFFF00"/>
                </a:highlight>
              </a:rPr>
              <a:t>The High Priest presiding at Paul’s “trial”</a:t>
            </a:r>
          </a:p>
          <a:p>
            <a:pPr marL="0" indent="0">
              <a:spcBef>
                <a:spcPts val="0"/>
              </a:spcBef>
              <a:buNone/>
            </a:pPr>
            <a:r>
              <a:rPr lang="en-US" dirty="0"/>
              <a:t>Pharisees:</a:t>
            </a:r>
          </a:p>
          <a:p>
            <a:pPr marL="0" indent="0">
              <a:spcBef>
                <a:spcPts val="0"/>
              </a:spcBef>
              <a:buNone/>
            </a:pPr>
            <a:r>
              <a:rPr lang="en-US" dirty="0">
                <a:highlight>
                  <a:srgbClr val="FFFF00"/>
                </a:highlight>
              </a:rPr>
              <a:t>A sect of the Jews to which Paul had formerly been aligned; part of the Sanhedrin were Pharisees</a:t>
            </a:r>
            <a:endParaRPr lang="en-US" dirty="0"/>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slide(fromBottom)">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slide(fromBottom)">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8F8DFD3-0800-4A42-9E1C-B844DC80AC11}"/>
              </a:ext>
            </a:extLst>
          </p:cNvPr>
          <p:cNvSpPr>
            <a:spLocks noGrp="1"/>
          </p:cNvSpPr>
          <p:nvPr>
            <p:ph type="title"/>
          </p:nvPr>
        </p:nvSpPr>
        <p:spPr>
          <a:xfrm>
            <a:off x="457200" y="484500"/>
            <a:ext cx="8229600" cy="723275"/>
          </a:xfrm>
        </p:spPr>
        <p:txBody>
          <a:bodyPr>
            <a:spAutoFit/>
          </a:bodyPr>
          <a:lstStyle/>
          <a:p>
            <a:r>
              <a:rPr lang="en-US" dirty="0"/>
              <a:t>Background Information:</a:t>
            </a:r>
          </a:p>
        </p:txBody>
      </p:sp>
      <p:sp>
        <p:nvSpPr>
          <p:cNvPr id="8" name="TextBox 7">
            <a:extLst>
              <a:ext uri="{FF2B5EF4-FFF2-40B4-BE49-F238E27FC236}">
                <a16:creationId xmlns:a16="http://schemas.microsoft.com/office/drawing/2014/main" id="{C92488BF-B339-4347-A1FA-F7E8A7493C34}"/>
              </a:ext>
            </a:extLst>
          </p:cNvPr>
          <p:cNvSpPr txBox="1"/>
          <p:nvPr/>
        </p:nvSpPr>
        <p:spPr>
          <a:xfrm>
            <a:off x="76200" y="1219200"/>
            <a:ext cx="8915400" cy="5262979"/>
          </a:xfrm>
          <a:prstGeom prst="rect">
            <a:avLst/>
          </a:prstGeom>
          <a:solidFill>
            <a:schemeClr val="bg1"/>
          </a:solidFill>
        </p:spPr>
        <p:txBody>
          <a:bodyPr wrap="square" rtlCol="0">
            <a:spAutoFit/>
          </a:bodyPr>
          <a:lstStyle/>
          <a:p>
            <a:r>
              <a:rPr lang="en-US" sz="2100" dirty="0"/>
              <a:t>Ananias – “A high priest in Jerusalem from 47-59 A.D. From Josephus (Ant., XX, v, 2; vi, 2; ix, 2; BJ, II, xvii, 9) we glean the following facts: He was the son of </a:t>
            </a:r>
            <a:r>
              <a:rPr lang="en-US" sz="2100" dirty="0" err="1"/>
              <a:t>Nedebaeus</a:t>
            </a:r>
            <a:r>
              <a:rPr lang="en-US" sz="2100" dirty="0"/>
              <a:t> (or </a:t>
            </a:r>
            <a:r>
              <a:rPr lang="en-US" sz="2100" dirty="0" err="1"/>
              <a:t>Nebedaeus</a:t>
            </a:r>
            <a:r>
              <a:rPr lang="en-US" sz="2100" dirty="0"/>
              <a:t>) and was nominated to the high-priestly office by Herod of Chalcis. In 52 A.D. he was sent to Rome by Quadratus, legate of Syria, to answer a charge of oppression brought by the Samaritans, but the emperor Claudius acquitted him. On his return to Jerusalem, he resumed the office of high priest. He was deposed shortly before Felix left the province, but continued to wield great influence, which he used in a lawless and violent way. He was a typical Sadducee, wealthy, haughty, unscrupulous, filling his sacred office for purely selfish and political ends, anti-nationalist in his relation to the Jews, friendly to the Romans. He died an ignominious death, being assassinated by the popular zealots (</a:t>
            </a:r>
            <a:r>
              <a:rPr lang="en-US" sz="2100" dirty="0" err="1"/>
              <a:t>sicarii</a:t>
            </a:r>
            <a:r>
              <a:rPr lang="en-US" sz="2100" dirty="0"/>
              <a:t>) at the beginning of the last Jewish war. In the New Testament he figures in two passages.”						(from ISBE)</a:t>
            </a:r>
          </a:p>
        </p:txBody>
      </p:sp>
    </p:spTree>
    <p:extLst>
      <p:ext uri="{BB962C8B-B14F-4D97-AF65-F5344CB8AC3E}">
        <p14:creationId xmlns:p14="http://schemas.microsoft.com/office/powerpoint/2010/main" val="2451498026"/>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8F8DFD3-0800-4A42-9E1C-B844DC80AC11}"/>
              </a:ext>
            </a:extLst>
          </p:cNvPr>
          <p:cNvSpPr>
            <a:spLocks noGrp="1"/>
          </p:cNvSpPr>
          <p:nvPr>
            <p:ph type="title"/>
          </p:nvPr>
        </p:nvSpPr>
        <p:spPr>
          <a:xfrm>
            <a:off x="457200" y="484500"/>
            <a:ext cx="8229600" cy="723275"/>
          </a:xfrm>
        </p:spPr>
        <p:txBody>
          <a:bodyPr>
            <a:spAutoFit/>
          </a:bodyPr>
          <a:lstStyle/>
          <a:p>
            <a:r>
              <a:rPr lang="en-US" dirty="0"/>
              <a:t>Background Information:</a:t>
            </a:r>
          </a:p>
        </p:txBody>
      </p:sp>
      <p:sp>
        <p:nvSpPr>
          <p:cNvPr id="8" name="TextBox 7">
            <a:extLst>
              <a:ext uri="{FF2B5EF4-FFF2-40B4-BE49-F238E27FC236}">
                <a16:creationId xmlns:a16="http://schemas.microsoft.com/office/drawing/2014/main" id="{C92488BF-B339-4347-A1FA-F7E8A7493C34}"/>
              </a:ext>
            </a:extLst>
          </p:cNvPr>
          <p:cNvSpPr txBox="1"/>
          <p:nvPr/>
        </p:nvSpPr>
        <p:spPr>
          <a:xfrm>
            <a:off x="76200" y="1219200"/>
            <a:ext cx="8915400" cy="3000821"/>
          </a:xfrm>
          <a:prstGeom prst="rect">
            <a:avLst/>
          </a:prstGeom>
          <a:solidFill>
            <a:schemeClr val="bg1"/>
          </a:solidFill>
        </p:spPr>
        <p:txBody>
          <a:bodyPr wrap="square" rtlCol="0">
            <a:spAutoFit/>
          </a:bodyPr>
          <a:lstStyle/>
          <a:p>
            <a:pPr lvl="0"/>
            <a:r>
              <a:rPr kumimoji="0" lang="en-US" sz="2100" b="0" i="0" u="none" strike="noStrike" kern="1200" cap="none" spc="0" normalizeH="0" baseline="0" noProof="0" dirty="0">
                <a:ln>
                  <a:noFill/>
                </a:ln>
                <a:solidFill>
                  <a:prstClr val="black"/>
                </a:solidFill>
                <a:effectLst/>
                <a:uLnTx/>
                <a:uFillTx/>
                <a:latin typeface="Lucida Sans Unicode"/>
                <a:ea typeface="+mn-ea"/>
                <a:cs typeface="+mn-cs"/>
              </a:rPr>
              <a:t>Pharisees </a:t>
            </a:r>
            <a:r>
              <a:rPr lang="en-US" sz="2100" dirty="0">
                <a:solidFill>
                  <a:prstClr val="black"/>
                </a:solidFill>
              </a:rPr>
              <a:t>– “There was much that was sound in their creed, yet their system of religion was a form and nothing more. Theirs was a very lax morality (Matthew 5:20; 15:4, 8; 23:3, 14, 23, 25; John 8:7). On the first notice of them in the New Testament (Matthew 3:7), they are ranked by our Lord with the Sadducees as a “generation of vipers.” They were noted for their self-righteousness and their pride (Matthew 9:11; Luke 7:39; 18:11, 12). They were frequently rebuked by our Lord (Matthew 12:39; 16:1-4).”			(from Easton’s Bible Dictionary)</a:t>
            </a:r>
            <a:endParaRPr kumimoji="0" lang="en-US" sz="2100" b="0" i="0" u="none" strike="noStrike" kern="1200" cap="none" spc="0" normalizeH="0" baseline="0" noProof="0" dirty="0">
              <a:ln>
                <a:noFill/>
              </a:ln>
              <a:solidFill>
                <a:prstClr val="black"/>
              </a:solidFill>
              <a:effectLst/>
              <a:uLnTx/>
              <a:uFillTx/>
              <a:latin typeface="Lucida Sans Unicode"/>
              <a:ea typeface="+mn-ea"/>
              <a:cs typeface="+mn-cs"/>
            </a:endParaRPr>
          </a:p>
        </p:txBody>
      </p:sp>
    </p:spTree>
    <p:extLst>
      <p:ext uri="{BB962C8B-B14F-4D97-AF65-F5344CB8AC3E}">
        <p14:creationId xmlns:p14="http://schemas.microsoft.com/office/powerpoint/2010/main" val="2572011073"/>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8313"/>
          </a:xfrm>
        </p:spPr>
        <p:txBody>
          <a:bodyPr>
            <a:spAutoFit/>
          </a:bodyPr>
          <a:lstStyle/>
          <a:p>
            <a:pPr marL="0" indent="0">
              <a:spcBef>
                <a:spcPts val="0"/>
              </a:spcBef>
              <a:buNone/>
            </a:pPr>
            <a:r>
              <a:rPr lang="en-US" b="1" dirty="0"/>
              <a:t>PEOPLE:</a:t>
            </a:r>
          </a:p>
          <a:p>
            <a:pPr marL="0" indent="0">
              <a:spcBef>
                <a:spcPts val="0"/>
              </a:spcBef>
              <a:buNone/>
            </a:pPr>
            <a:r>
              <a:rPr lang="en-US" dirty="0"/>
              <a:t>Chief Captain:</a:t>
            </a:r>
          </a:p>
          <a:p>
            <a:pPr marL="0" indent="0">
              <a:spcBef>
                <a:spcPts val="0"/>
              </a:spcBef>
              <a:buNone/>
            </a:pPr>
            <a:r>
              <a:rPr lang="en-US" dirty="0">
                <a:highlight>
                  <a:srgbClr val="FFFF00"/>
                </a:highlight>
              </a:rPr>
              <a:t>The Roman in charge of the occupying forces in Jerusalem; mentioned 17 times in the Book of Acts</a:t>
            </a:r>
          </a:p>
          <a:p>
            <a:pPr marL="0" indent="0">
              <a:spcBef>
                <a:spcPts val="0"/>
              </a:spcBef>
              <a:buNone/>
            </a:pPr>
            <a:r>
              <a:rPr lang="en-US" dirty="0"/>
              <a:t>Jews:</a:t>
            </a:r>
          </a:p>
          <a:p>
            <a:pPr marL="0" indent="0">
              <a:spcBef>
                <a:spcPts val="0"/>
              </a:spcBef>
              <a:buNone/>
            </a:pPr>
            <a:r>
              <a:rPr lang="en-US" dirty="0">
                <a:highlight>
                  <a:srgbClr val="FFFF00"/>
                </a:highlight>
              </a:rPr>
              <a:t>Those who banded together in the plot to kill Paul; also used by Lysias to refer to those in the temple that were beating Paul</a:t>
            </a:r>
          </a:p>
          <a:p>
            <a:pPr marL="0" indent="0">
              <a:spcBef>
                <a:spcPts val="0"/>
              </a:spcBef>
              <a:buNone/>
            </a:pPr>
            <a:r>
              <a:rPr lang="en-US" dirty="0"/>
              <a:t>Chief priests and elders:</a:t>
            </a:r>
          </a:p>
          <a:p>
            <a:pPr marL="0" indent="0">
              <a:spcBef>
                <a:spcPts val="0"/>
              </a:spcBef>
              <a:buNone/>
            </a:pPr>
            <a:r>
              <a:rPr lang="en-US" dirty="0">
                <a:highlight>
                  <a:srgbClr val="FFFF00"/>
                </a:highlight>
              </a:rPr>
              <a:t>Those who made up much of the Sanhedrin; they were informed of the plot to kill Paul</a:t>
            </a:r>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extLst>
      <p:ext uri="{BB962C8B-B14F-4D97-AF65-F5344CB8AC3E}">
        <p14:creationId xmlns:p14="http://schemas.microsoft.com/office/powerpoint/2010/main" val="3590566409"/>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slide(fromBottom)">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slide(fromBottom)">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8313"/>
          </a:xfrm>
        </p:spPr>
        <p:txBody>
          <a:bodyPr>
            <a:spAutoFit/>
          </a:bodyPr>
          <a:lstStyle/>
          <a:p>
            <a:pPr marL="0" indent="0">
              <a:spcBef>
                <a:spcPts val="0"/>
              </a:spcBef>
              <a:buNone/>
            </a:pPr>
            <a:r>
              <a:rPr lang="en-US" b="1" dirty="0"/>
              <a:t>PEOPLE:</a:t>
            </a:r>
          </a:p>
          <a:p>
            <a:pPr marL="0" indent="0">
              <a:spcBef>
                <a:spcPts val="0"/>
              </a:spcBef>
              <a:buNone/>
            </a:pPr>
            <a:r>
              <a:rPr lang="en-US" dirty="0"/>
              <a:t>Paul’s sister’s son:</a:t>
            </a:r>
          </a:p>
          <a:p>
            <a:pPr marL="0" indent="0">
              <a:spcBef>
                <a:spcPts val="0"/>
              </a:spcBef>
              <a:buNone/>
            </a:pPr>
            <a:r>
              <a:rPr lang="en-US" dirty="0">
                <a:highlight>
                  <a:srgbClr val="FFFF00"/>
                </a:highlight>
              </a:rPr>
              <a:t>Overheard the plot to kill Paul; he informed Paul and the Chief Captain</a:t>
            </a:r>
          </a:p>
          <a:p>
            <a:pPr marL="0" indent="0">
              <a:spcBef>
                <a:spcPts val="0"/>
              </a:spcBef>
              <a:buNone/>
            </a:pPr>
            <a:r>
              <a:rPr lang="en-US" dirty="0"/>
              <a:t>Claudius Lysias:</a:t>
            </a:r>
          </a:p>
          <a:p>
            <a:pPr marL="0" indent="0">
              <a:spcBef>
                <a:spcPts val="0"/>
              </a:spcBef>
              <a:buNone/>
            </a:pPr>
            <a:r>
              <a:rPr lang="en-US" dirty="0">
                <a:highlight>
                  <a:srgbClr val="FFFF00"/>
                </a:highlight>
              </a:rPr>
              <a:t>Writes a letter to Felix, the governor, informing him of the reason for sending Paul to Felix; verse 26 is where we learn the Chief Captain’s name</a:t>
            </a:r>
          </a:p>
          <a:p>
            <a:pPr marL="0" indent="0">
              <a:spcBef>
                <a:spcPts val="0"/>
              </a:spcBef>
              <a:buNone/>
            </a:pPr>
            <a:r>
              <a:rPr lang="en-US" dirty="0"/>
              <a:t>Felix:</a:t>
            </a:r>
          </a:p>
          <a:p>
            <a:pPr marL="0" indent="0">
              <a:spcBef>
                <a:spcPts val="0"/>
              </a:spcBef>
              <a:buNone/>
            </a:pPr>
            <a:r>
              <a:rPr lang="en-US" dirty="0">
                <a:highlight>
                  <a:srgbClr val="FFFF00"/>
                </a:highlight>
              </a:rPr>
              <a:t>Governor of Judea to whom Paul was sent for further investigation and protection</a:t>
            </a:r>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extLst>
      <p:ext uri="{BB962C8B-B14F-4D97-AF65-F5344CB8AC3E}">
        <p14:creationId xmlns:p14="http://schemas.microsoft.com/office/powerpoint/2010/main" val="89522189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slide(fromBottom)">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slide(fromBottom)">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493812"/>
          </a:xfrm>
        </p:spPr>
        <p:txBody>
          <a:bodyPr>
            <a:spAutoFit/>
          </a:bodyPr>
          <a:lstStyle/>
          <a:p>
            <a:pPr marL="0" indent="0">
              <a:spcBef>
                <a:spcPts val="0"/>
              </a:spcBef>
              <a:buNone/>
            </a:pPr>
            <a:r>
              <a:rPr lang="en-US" b="1" dirty="0"/>
              <a:t>PLACES:</a:t>
            </a:r>
          </a:p>
          <a:p>
            <a:pPr marL="0" indent="0">
              <a:spcBef>
                <a:spcPts val="0"/>
              </a:spcBef>
              <a:buNone/>
            </a:pPr>
            <a:r>
              <a:rPr lang="en-US" dirty="0"/>
              <a:t>Rome:</a:t>
            </a:r>
          </a:p>
          <a:p>
            <a:pPr marL="0" indent="0">
              <a:spcBef>
                <a:spcPts val="0"/>
              </a:spcBef>
              <a:buNone/>
            </a:pPr>
            <a:r>
              <a:rPr lang="en-US" dirty="0">
                <a:highlight>
                  <a:srgbClr val="FFFF00"/>
                </a:highlight>
              </a:rPr>
              <a:t>The capital city of the Empire, in Italy, Jesus told Paul that he would preach the gospel there</a:t>
            </a:r>
          </a:p>
          <a:p>
            <a:pPr marL="0" indent="0">
              <a:spcBef>
                <a:spcPts val="0"/>
              </a:spcBef>
              <a:buNone/>
            </a:pPr>
            <a:r>
              <a:rPr lang="en-US" dirty="0"/>
              <a:t>Caesarea:</a:t>
            </a:r>
          </a:p>
          <a:p>
            <a:pPr marL="0" indent="0">
              <a:spcBef>
                <a:spcPts val="0"/>
              </a:spcBef>
              <a:buNone/>
            </a:pPr>
            <a:r>
              <a:rPr lang="en-US" dirty="0">
                <a:highlight>
                  <a:srgbClr val="FFFF00"/>
                </a:highlight>
              </a:rPr>
              <a:t>The city on the coast that was the capital of the province; Paul was sent there to be tried before Felix</a:t>
            </a:r>
          </a:p>
          <a:p>
            <a:pPr marL="0" indent="0">
              <a:spcBef>
                <a:spcPts val="0"/>
              </a:spcBef>
              <a:buNone/>
            </a:pPr>
            <a:r>
              <a:rPr lang="en-US" dirty="0"/>
              <a:t>Cilicia:</a:t>
            </a:r>
          </a:p>
          <a:p>
            <a:pPr marL="0" indent="0">
              <a:spcBef>
                <a:spcPts val="0"/>
              </a:spcBef>
              <a:buNone/>
            </a:pPr>
            <a:r>
              <a:rPr lang="en-US" dirty="0">
                <a:highlight>
                  <a:srgbClr val="FFFF00"/>
                </a:highlight>
              </a:rPr>
              <a:t>The Roman province in which Tarsus, Paul’s home town was located</a:t>
            </a:r>
          </a:p>
          <a:p>
            <a:pPr marL="0" indent="0">
              <a:spcBef>
                <a:spcPts val="0"/>
              </a:spcBef>
              <a:buNone/>
            </a:pPr>
            <a:r>
              <a:rPr lang="en-US" dirty="0"/>
              <a:t>Herod’s palace:</a:t>
            </a:r>
          </a:p>
          <a:p>
            <a:pPr marL="0" indent="0">
              <a:spcBef>
                <a:spcPts val="0"/>
              </a:spcBef>
              <a:buNone/>
            </a:pPr>
            <a:r>
              <a:rPr lang="en-US" dirty="0">
                <a:highlight>
                  <a:srgbClr val="FFFF00"/>
                </a:highlight>
              </a:rPr>
              <a:t>Felix imprisoned Paul here for two years</a:t>
            </a:r>
          </a:p>
        </p:txBody>
      </p:sp>
      <p:sp>
        <p:nvSpPr>
          <p:cNvPr id="3" name="Title 2"/>
          <p:cNvSpPr>
            <a:spLocks noGrp="1"/>
          </p:cNvSpPr>
          <p:nvPr>
            <p:ph type="title"/>
          </p:nvPr>
        </p:nvSpPr>
        <p:spPr>
          <a:xfrm>
            <a:off x="457200" y="484500"/>
            <a:ext cx="8229600" cy="723275"/>
          </a:xfrm>
        </p:spPr>
        <p:txBody>
          <a:bodyPr>
            <a:spAutoFit/>
          </a:bodyPr>
          <a:lstStyle/>
          <a:p>
            <a:r>
              <a:rPr lang="en-US" dirty="0"/>
              <a:t>WORKSHEET ON ACTS 23</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slide(fromBottom)">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slide(fromBottom)">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slide(fromBottom)">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slide(fromBottom)">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slide(fromBottom)">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slide(fromBottom)">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slide(fromBottom)">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AF_ScribbleP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cribble_pad">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cribble_pa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ribble_pa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ribble_pa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ribble_pa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ribble_pa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ribble_pa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ribble_pa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ribble_pa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ribble_pa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ribble_pa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ribble_pa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ribble_pa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2918</TotalTime>
  <Words>1001</Words>
  <Application>Microsoft Office PowerPoint</Application>
  <PresentationFormat>On-screen Show (4:3)</PresentationFormat>
  <Paragraphs>69</Paragraphs>
  <Slides>9</Slides>
  <Notes>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vt:lpstr>
      <vt:lpstr>Calibri</vt:lpstr>
      <vt:lpstr>Georgia</vt:lpstr>
      <vt:lpstr>Lucida Sans Unicode</vt:lpstr>
      <vt:lpstr>Times New Roman</vt:lpstr>
      <vt:lpstr>Verdana</vt:lpstr>
      <vt:lpstr>Wingdings 2</vt:lpstr>
      <vt:lpstr>Wingdings 3</vt:lpstr>
      <vt:lpstr>AF_ScribblePad</vt:lpstr>
      <vt:lpstr>Theme16</vt:lpstr>
      <vt:lpstr>The Acts of the Apostles</vt:lpstr>
      <vt:lpstr>WORKSHEET ON ACTS 23</vt:lpstr>
      <vt:lpstr>WORKSHEET ON ACTS 23</vt:lpstr>
      <vt:lpstr>WORKSHEET ON ACTS 23</vt:lpstr>
      <vt:lpstr>Background Information:</vt:lpstr>
      <vt:lpstr>Background Information:</vt:lpstr>
      <vt:lpstr>WORKSHEET ON ACTS 23</vt:lpstr>
      <vt:lpstr>WORKSHEET ON ACTS 23</vt:lpstr>
      <vt:lpstr>WORKSHEET ON ACTS 23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Acts of the Apostles</dc:title>
  <dc:creator>Micky Galloway</dc:creator>
  <cp:lastModifiedBy>Richard Lidh</cp:lastModifiedBy>
  <cp:revision>46</cp:revision>
  <dcterms:created xsi:type="dcterms:W3CDTF">2019-03-26T18:29:57Z</dcterms:created>
  <dcterms:modified xsi:type="dcterms:W3CDTF">2019-10-20T13:36:47Z</dcterms:modified>
</cp:coreProperties>
</file>